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T Phobos Bold Italics" charset="1" panose="02000803060000090004"/>
      <p:regular r:id="rId32"/>
    </p:embeddedFont>
    <p:embeddedFont>
      <p:font typeface="Canva Sans Bold" charset="1" panose="020B0803030501040103"/>
      <p:regular r:id="rId33"/>
    </p:embeddedFont>
    <p:embeddedFont>
      <p:font typeface="Arimo" charset="1" panose="020B0604020202020204"/>
      <p:regular r:id="rId34"/>
    </p:embeddedFont>
    <p:embeddedFont>
      <p:font typeface="Inter" charset="1" panose="020B0502030000000004"/>
      <p:regular r:id="rId35"/>
    </p:embeddedFont>
    <p:embeddedFont>
      <p:font typeface="Playpen Sans Bold" charset="1" panose="00000000000000000000"/>
      <p:regular r:id="rId36"/>
    </p:embeddedFont>
    <p:embeddedFont>
      <p:font typeface="Arimo Bold" charset="1" panose="020B0704020202020204"/>
      <p:regular r:id="rId37"/>
    </p:embeddedFont>
    <p:embeddedFont>
      <p:font typeface="Calibri (MS) Bold" charset="1" panose="020F0702030404030204"/>
      <p:regular r:id="rId38"/>
    </p:embeddedFont>
    <p:embeddedFont>
      <p:font typeface="Playpen Sans" charset="1" panose="00000000000000000000"/>
      <p:regular r:id="rId39"/>
    </p:embeddedFont>
    <p:embeddedFont>
      <p:font typeface="Noto Serif Bold" charset="1" panose="02020800060500020200"/>
      <p:regular r:id="rId40"/>
    </p:embeddedFont>
    <p:embeddedFont>
      <p:font typeface="Noto Serif" charset="1" panose="02020600060500020200"/>
      <p:regular r:id="rId41"/>
    </p:embeddedFont>
    <p:embeddedFont>
      <p:font typeface="Canva Sans Bold Italics" charset="1" panose="020B08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3.jpe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6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uilding with a roof  Description automatically generated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9" t="-3974" r="-23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4692" y="2791216"/>
            <a:ext cx="13458616" cy="1293422"/>
            <a:chOff x="0" y="0"/>
            <a:chExt cx="17944821" cy="1724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50" y="14362"/>
              <a:ext cx="17918313" cy="1695914"/>
            </a:xfrm>
            <a:custGeom>
              <a:avLst/>
              <a:gdLst/>
              <a:ahLst/>
              <a:cxnLst/>
              <a:rect r="r" b="b" t="t" l="l"/>
              <a:pathLst>
                <a:path h="1695914" w="17918313">
                  <a:moveTo>
                    <a:pt x="0" y="282635"/>
                  </a:moveTo>
                  <a:cubicBezTo>
                    <a:pt x="0" y="126473"/>
                    <a:pt x="119447" y="0"/>
                    <a:pt x="266789" y="0"/>
                  </a:cubicBezTo>
                  <a:lnTo>
                    <a:pt x="17651524" y="0"/>
                  </a:lnTo>
                  <a:cubicBezTo>
                    <a:pt x="17798866" y="0"/>
                    <a:pt x="17918313" y="126580"/>
                    <a:pt x="17918313" y="282635"/>
                  </a:cubicBezTo>
                  <a:lnTo>
                    <a:pt x="17918313" y="1413280"/>
                  </a:lnTo>
                  <a:cubicBezTo>
                    <a:pt x="17918313" y="1569441"/>
                    <a:pt x="17798866" y="1695914"/>
                    <a:pt x="17651524" y="1695914"/>
                  </a:cubicBezTo>
                  <a:lnTo>
                    <a:pt x="266789" y="1695914"/>
                  </a:lnTo>
                  <a:cubicBezTo>
                    <a:pt x="119447" y="1695914"/>
                    <a:pt x="0" y="1569334"/>
                    <a:pt x="0" y="1413280"/>
                  </a:cubicBezTo>
                  <a:close/>
                </a:path>
              </a:pathLst>
            </a:custGeom>
            <a:solidFill>
              <a:srgbClr val="14963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44813" cy="1724652"/>
            </a:xfrm>
            <a:custGeom>
              <a:avLst/>
              <a:gdLst/>
              <a:ahLst/>
              <a:cxnLst/>
              <a:rect r="r" b="b" t="t" l="l"/>
              <a:pathLst>
                <a:path h="1724652" w="17944813">
                  <a:moveTo>
                    <a:pt x="0" y="296997"/>
                  </a:moveTo>
                  <a:cubicBezTo>
                    <a:pt x="0" y="132796"/>
                    <a:pt x="125624" y="0"/>
                    <a:pt x="280039" y="0"/>
                  </a:cubicBezTo>
                  <a:lnTo>
                    <a:pt x="17664774" y="0"/>
                  </a:lnTo>
                  <a:lnTo>
                    <a:pt x="17664774" y="14255"/>
                  </a:lnTo>
                  <a:lnTo>
                    <a:pt x="17664774" y="0"/>
                  </a:lnTo>
                  <a:cubicBezTo>
                    <a:pt x="17819289" y="0"/>
                    <a:pt x="17944813" y="132796"/>
                    <a:pt x="17944813" y="296997"/>
                  </a:cubicBezTo>
                  <a:lnTo>
                    <a:pt x="17931563" y="296997"/>
                  </a:lnTo>
                  <a:lnTo>
                    <a:pt x="17944813" y="296997"/>
                  </a:lnTo>
                  <a:lnTo>
                    <a:pt x="17944813" y="1427642"/>
                  </a:lnTo>
                  <a:lnTo>
                    <a:pt x="17931563" y="1427642"/>
                  </a:lnTo>
                  <a:lnTo>
                    <a:pt x="17944813" y="1427642"/>
                  </a:lnTo>
                  <a:cubicBezTo>
                    <a:pt x="17944813" y="1591842"/>
                    <a:pt x="17819188" y="1724652"/>
                    <a:pt x="17664774" y="1724652"/>
                  </a:cubicBezTo>
                  <a:lnTo>
                    <a:pt x="17664774" y="1710383"/>
                  </a:lnTo>
                  <a:lnTo>
                    <a:pt x="17664774" y="1724652"/>
                  </a:lnTo>
                  <a:lnTo>
                    <a:pt x="280039" y="1724652"/>
                  </a:lnTo>
                  <a:lnTo>
                    <a:pt x="280039" y="1710383"/>
                  </a:lnTo>
                  <a:lnTo>
                    <a:pt x="280039" y="1724652"/>
                  </a:lnTo>
                  <a:cubicBezTo>
                    <a:pt x="125624" y="1724531"/>
                    <a:pt x="0" y="1591842"/>
                    <a:pt x="0" y="1427642"/>
                  </a:cubicBezTo>
                  <a:lnTo>
                    <a:pt x="0" y="296997"/>
                  </a:lnTo>
                  <a:lnTo>
                    <a:pt x="13250" y="296997"/>
                  </a:lnTo>
                  <a:lnTo>
                    <a:pt x="0" y="296997"/>
                  </a:lnTo>
                  <a:moveTo>
                    <a:pt x="26599" y="296997"/>
                  </a:moveTo>
                  <a:lnTo>
                    <a:pt x="26599" y="1427642"/>
                  </a:lnTo>
                  <a:lnTo>
                    <a:pt x="13250" y="1427642"/>
                  </a:lnTo>
                  <a:lnTo>
                    <a:pt x="26599" y="1427642"/>
                  </a:lnTo>
                  <a:cubicBezTo>
                    <a:pt x="26599" y="1575658"/>
                    <a:pt x="139870" y="1696021"/>
                    <a:pt x="280039" y="1696021"/>
                  </a:cubicBezTo>
                  <a:lnTo>
                    <a:pt x="17664774" y="1696021"/>
                  </a:lnTo>
                  <a:cubicBezTo>
                    <a:pt x="17804943" y="1696021"/>
                    <a:pt x="17918215" y="1575658"/>
                    <a:pt x="17918215" y="1427642"/>
                  </a:cubicBezTo>
                  <a:lnTo>
                    <a:pt x="17918215" y="296997"/>
                  </a:lnTo>
                  <a:cubicBezTo>
                    <a:pt x="17918215" y="148981"/>
                    <a:pt x="17804943" y="28617"/>
                    <a:pt x="17664774" y="28617"/>
                  </a:cubicBezTo>
                  <a:lnTo>
                    <a:pt x="280039" y="28617"/>
                  </a:lnTo>
                  <a:lnTo>
                    <a:pt x="280039" y="14255"/>
                  </a:lnTo>
                  <a:lnTo>
                    <a:pt x="280039" y="28617"/>
                  </a:lnTo>
                  <a:cubicBezTo>
                    <a:pt x="139870" y="28617"/>
                    <a:pt x="26599" y="148981"/>
                    <a:pt x="26599" y="296997"/>
                  </a:cubicBezTo>
                  <a:close/>
                </a:path>
              </a:pathLst>
            </a:custGeom>
            <a:solidFill>
              <a:srgbClr val="55575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61853" y="9538474"/>
            <a:ext cx="37463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 i="true" spc="18">
                <a:solidFill>
                  <a:srgbClr val="422C75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8412" y="3126810"/>
            <a:ext cx="9273182" cy="5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 b="true">
                <a:solidFill>
                  <a:srgbClr val="FFDE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of AI in Garment Industry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311258" cy="1496444"/>
          </a:xfrm>
          <a:custGeom>
            <a:avLst/>
            <a:gdLst/>
            <a:ahLst/>
            <a:cxnLst/>
            <a:rect r="r" b="b" t="t" l="l"/>
            <a:pathLst>
              <a:path h="1496444" w="3311258">
                <a:moveTo>
                  <a:pt x="0" y="0"/>
                </a:moveTo>
                <a:lnTo>
                  <a:pt x="3311258" y="0"/>
                </a:lnTo>
                <a:lnTo>
                  <a:pt x="3311258" y="1496444"/>
                </a:lnTo>
                <a:lnTo>
                  <a:pt x="0" y="149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053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1012"/>
            <a:ext cx="18288000" cy="556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true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the ML Model works?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Are We Predicting? The amount of fabric that will be sold in kilograms.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Which Model? XGBoost Regressor — a powerful algorithm using decision trees. 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XGBoost? 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Fast and a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ccurate and can handle complex relationships in data</a:t>
            </a:r>
          </a:p>
          <a:p>
            <a:pPr algn="l">
              <a:lnSpc>
                <a:spcPts val="6020"/>
              </a:lnSpc>
            </a:pPr>
          </a:p>
          <a:p>
            <a:pPr algn="l">
              <a:lnSpc>
                <a:spcPts val="6020"/>
              </a:lnSpc>
              <a:spcBef>
                <a:spcPct val="0"/>
              </a:spcBef>
            </a:pPr>
          </a:p>
          <a:p>
            <a:pPr algn="l">
              <a:lnSpc>
                <a:spcPts val="602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491898" y="6851539"/>
            <a:ext cx="9304205" cy="3073242"/>
          </a:xfrm>
          <a:custGeom>
            <a:avLst/>
            <a:gdLst/>
            <a:ahLst/>
            <a:cxnLst/>
            <a:rect r="r" b="b" t="t" l="l"/>
            <a:pathLst>
              <a:path h="3073242" w="9304205">
                <a:moveTo>
                  <a:pt x="0" y="0"/>
                </a:moveTo>
                <a:lnTo>
                  <a:pt x="9304204" y="0"/>
                </a:lnTo>
                <a:lnTo>
                  <a:pt x="9304204" y="3073241"/>
                </a:lnTo>
                <a:lnTo>
                  <a:pt x="0" y="3073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1" t="-192284" r="0" b="-177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2786" y="1909466"/>
            <a:ext cx="933200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702" y="4311347"/>
            <a:ext cx="15482141" cy="3680166"/>
          </a:xfrm>
          <a:custGeom>
            <a:avLst/>
            <a:gdLst/>
            <a:ahLst/>
            <a:cxnLst/>
            <a:rect r="r" b="b" t="t" l="l"/>
            <a:pathLst>
              <a:path h="3680166" w="15482141">
                <a:moveTo>
                  <a:pt x="0" y="0"/>
                </a:moveTo>
                <a:lnTo>
                  <a:pt x="15482141" y="0"/>
                </a:lnTo>
                <a:lnTo>
                  <a:pt x="15482141" y="3680166"/>
                </a:lnTo>
                <a:lnTo>
                  <a:pt x="0" y="368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" t="0" r="-30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2331" y="1811071"/>
            <a:ext cx="767536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Demand 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7525" y="2316808"/>
            <a:ext cx="14781775" cy="7649568"/>
          </a:xfrm>
          <a:custGeom>
            <a:avLst/>
            <a:gdLst/>
            <a:ahLst/>
            <a:cxnLst/>
            <a:rect r="r" b="b" t="t" l="l"/>
            <a:pathLst>
              <a:path h="7649568" w="14781775">
                <a:moveTo>
                  <a:pt x="0" y="0"/>
                </a:moveTo>
                <a:lnTo>
                  <a:pt x="14781775" y="0"/>
                </a:lnTo>
                <a:lnTo>
                  <a:pt x="14781775" y="7649568"/>
                </a:lnTo>
                <a:lnTo>
                  <a:pt x="0" y="764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02068" y="914400"/>
            <a:ext cx="767536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Demand Prediction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711" y="2542067"/>
            <a:ext cx="14991933" cy="4628875"/>
          </a:xfrm>
          <a:custGeom>
            <a:avLst/>
            <a:gdLst/>
            <a:ahLst/>
            <a:cxnLst/>
            <a:rect r="r" b="b" t="t" l="l"/>
            <a:pathLst>
              <a:path h="4628875" w="14991933">
                <a:moveTo>
                  <a:pt x="0" y="0"/>
                </a:moveTo>
                <a:lnTo>
                  <a:pt x="14991933" y="0"/>
                </a:lnTo>
                <a:lnTo>
                  <a:pt x="14991933" y="4628875"/>
                </a:lnTo>
                <a:lnTo>
                  <a:pt x="0" y="4628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38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1996" y="914400"/>
            <a:ext cx="767536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Demand Prediction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280274" y="6966965"/>
            <a:ext cx="16425134" cy="2872690"/>
          </a:xfrm>
          <a:custGeom>
            <a:avLst/>
            <a:gdLst/>
            <a:ahLst/>
            <a:cxnLst/>
            <a:rect r="r" b="b" t="t" l="l"/>
            <a:pathLst>
              <a:path h="2872690" w="16425134">
                <a:moveTo>
                  <a:pt x="0" y="0"/>
                </a:moveTo>
                <a:lnTo>
                  <a:pt x="16425134" y="0"/>
                </a:lnTo>
                <a:lnTo>
                  <a:pt x="16425134" y="2872690"/>
                </a:lnTo>
                <a:lnTo>
                  <a:pt x="0" y="2872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1589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5997" y="2676922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9" y="0"/>
                </a:lnTo>
                <a:lnTo>
                  <a:pt x="11301259" y="1200758"/>
                </a:lnTo>
                <a:lnTo>
                  <a:pt x="0" y="120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2282" y="4157388"/>
            <a:ext cx="16172628" cy="5882793"/>
          </a:xfrm>
          <a:custGeom>
            <a:avLst/>
            <a:gdLst/>
            <a:ahLst/>
            <a:cxnLst/>
            <a:rect r="r" b="b" t="t" l="l"/>
            <a:pathLst>
              <a:path h="5882793" w="16172628">
                <a:moveTo>
                  <a:pt x="0" y="0"/>
                </a:moveTo>
                <a:lnTo>
                  <a:pt x="16172628" y="0"/>
                </a:lnTo>
                <a:lnTo>
                  <a:pt x="16172628" y="5882793"/>
                </a:lnTo>
                <a:lnTo>
                  <a:pt x="0" y="588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8314" y="1345019"/>
            <a:ext cx="7148632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AI Worker Helper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8550" y="2629307"/>
            <a:ext cx="9440093" cy="1295988"/>
          </a:xfrm>
          <a:custGeom>
            <a:avLst/>
            <a:gdLst/>
            <a:ahLst/>
            <a:cxnLst/>
            <a:rect r="r" b="b" t="t" l="l"/>
            <a:pathLst>
              <a:path h="1295988" w="9440093">
                <a:moveTo>
                  <a:pt x="0" y="0"/>
                </a:moveTo>
                <a:lnTo>
                  <a:pt x="9440093" y="0"/>
                </a:lnTo>
                <a:lnTo>
                  <a:pt x="9440093" y="1295988"/>
                </a:lnTo>
                <a:lnTo>
                  <a:pt x="0" y="129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53895"/>
            <a:ext cx="16388057" cy="5203208"/>
          </a:xfrm>
          <a:custGeom>
            <a:avLst/>
            <a:gdLst/>
            <a:ahLst/>
            <a:cxnLst/>
            <a:rect r="r" b="b" t="t" l="l"/>
            <a:pathLst>
              <a:path h="5203208" w="16388057">
                <a:moveTo>
                  <a:pt x="0" y="0"/>
                </a:moveTo>
                <a:lnTo>
                  <a:pt x="16388057" y="0"/>
                </a:lnTo>
                <a:lnTo>
                  <a:pt x="16388057" y="5203208"/>
                </a:lnTo>
                <a:lnTo>
                  <a:pt x="0" y="520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8314" y="1345019"/>
            <a:ext cx="7148632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AI Worker Helper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8418" y="2689739"/>
            <a:ext cx="13361130" cy="6922561"/>
          </a:xfrm>
          <a:custGeom>
            <a:avLst/>
            <a:gdLst/>
            <a:ahLst/>
            <a:cxnLst/>
            <a:rect r="r" b="b" t="t" l="l"/>
            <a:pathLst>
              <a:path h="6922561" w="13361130">
                <a:moveTo>
                  <a:pt x="0" y="0"/>
                </a:moveTo>
                <a:lnTo>
                  <a:pt x="13361130" y="0"/>
                </a:lnTo>
                <a:lnTo>
                  <a:pt x="13361130" y="6922562"/>
                </a:lnTo>
                <a:lnTo>
                  <a:pt x="0" y="6922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8299" y="1345019"/>
            <a:ext cx="714866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AI Worker Helper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7435" y="2732217"/>
            <a:ext cx="14539689" cy="664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🤖 Machine Learning Architecture: </a:t>
            </a: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How AI Thinks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We used a Decision Tree Model – like a flowchart AI uses to decide "risky" vs. "safe":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Input: Speed, cloth type, experience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Check: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Is stitching too fast for thick cloth?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Is the worker less experienced?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Output: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“Green light” (safe batch) or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“Red light” (high chance of errors)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🧠 Why Decision Tree?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Simple &amp; fast – perfect for real-time alerts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Easy to explain to workers (like following yes/no steps)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530561" y="810612"/>
            <a:ext cx="545752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ML approach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1729" y="2397214"/>
            <a:ext cx="8281801" cy="1445072"/>
          </a:xfrm>
          <a:custGeom>
            <a:avLst/>
            <a:gdLst/>
            <a:ahLst/>
            <a:cxnLst/>
            <a:rect r="r" b="b" t="t" l="l"/>
            <a:pathLst>
              <a:path h="1445072" w="8281801">
                <a:moveTo>
                  <a:pt x="0" y="0"/>
                </a:moveTo>
                <a:lnTo>
                  <a:pt x="8281801" y="0"/>
                </a:lnTo>
                <a:lnTo>
                  <a:pt x="8281801" y="1445073"/>
                </a:lnTo>
                <a:lnTo>
                  <a:pt x="0" y="144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87" t="0" r="-438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618" y="2979395"/>
            <a:ext cx="16743748" cy="6278905"/>
          </a:xfrm>
          <a:custGeom>
            <a:avLst/>
            <a:gdLst/>
            <a:ahLst/>
            <a:cxnLst/>
            <a:rect r="r" b="b" t="t" l="l"/>
            <a:pathLst>
              <a:path h="6278905" w="16743748">
                <a:moveTo>
                  <a:pt x="0" y="0"/>
                </a:moveTo>
                <a:lnTo>
                  <a:pt x="16743748" y="0"/>
                </a:lnTo>
                <a:lnTo>
                  <a:pt x="16743748" y="6278905"/>
                </a:lnTo>
                <a:lnTo>
                  <a:pt x="0" y="62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8314" y="1345019"/>
            <a:ext cx="7148632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AI Worker Helper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7633" y="2677591"/>
            <a:ext cx="9872734" cy="4931819"/>
          </a:xfrm>
          <a:custGeom>
            <a:avLst/>
            <a:gdLst/>
            <a:ahLst/>
            <a:cxnLst/>
            <a:rect r="r" b="b" t="t" l="l"/>
            <a:pathLst>
              <a:path h="4931819" w="9872734">
                <a:moveTo>
                  <a:pt x="0" y="0"/>
                </a:moveTo>
                <a:lnTo>
                  <a:pt x="9872734" y="0"/>
                </a:lnTo>
                <a:lnTo>
                  <a:pt x="9872734" y="4931818"/>
                </a:lnTo>
                <a:lnTo>
                  <a:pt x="0" y="493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0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3249" y="132413"/>
            <a:ext cx="10093433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What is Computer Vision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1404" y="3008169"/>
            <a:ext cx="16525042" cy="94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36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Imagine a robot with super-eyes, that's AI looking at clothes! AI helps find boo-boos in fabric super fast. Let's see how AI keeps our clothes perfect!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7827" y="4668886"/>
            <a:ext cx="10951666" cy="89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How Does AI "See" Fabric Flaws?</a:t>
            </a:r>
          </a:p>
        </p:txBody>
      </p:sp>
      <p:sp>
        <p:nvSpPr>
          <p:cNvPr name="Freeform 5" id="5" descr="preencoded.png"/>
          <p:cNvSpPr/>
          <p:nvPr/>
        </p:nvSpPr>
        <p:spPr>
          <a:xfrm flipH="false" flipV="false" rot="0">
            <a:off x="967234" y="5980062"/>
            <a:ext cx="5451127" cy="1105346"/>
          </a:xfrm>
          <a:custGeom>
            <a:avLst/>
            <a:gdLst/>
            <a:ahLst/>
            <a:cxnLst/>
            <a:rect r="r" b="b" t="t" l="l"/>
            <a:pathLst>
              <a:path h="1105346" w="5451127">
                <a:moveTo>
                  <a:pt x="0" y="0"/>
                </a:moveTo>
                <a:lnTo>
                  <a:pt x="5451127" y="0"/>
                </a:lnTo>
                <a:lnTo>
                  <a:pt x="5451127" y="1105347"/>
                </a:lnTo>
                <a:lnTo>
                  <a:pt x="0" y="1105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" r="0" b="-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3459" y="7480846"/>
            <a:ext cx="3957489" cy="45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AI Learns "Good" Fabric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459" y="8002191"/>
            <a:ext cx="4898677" cy="97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AI studies what perfect fabric looks like, like learning the alphabet!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6418361" y="5980062"/>
            <a:ext cx="5451127" cy="1105346"/>
          </a:xfrm>
          <a:custGeom>
            <a:avLst/>
            <a:gdLst/>
            <a:ahLst/>
            <a:cxnLst/>
            <a:rect r="r" b="b" t="t" l="l"/>
            <a:pathLst>
              <a:path h="1105346" w="5451127">
                <a:moveTo>
                  <a:pt x="0" y="0"/>
                </a:moveTo>
                <a:lnTo>
                  <a:pt x="5451128" y="0"/>
                </a:lnTo>
                <a:lnTo>
                  <a:pt x="5451128" y="1105347"/>
                </a:lnTo>
                <a:lnTo>
                  <a:pt x="0" y="1105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" r="0" b="-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94586" y="7480846"/>
            <a:ext cx="3518148" cy="45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Training with Pictures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4586" y="8002191"/>
            <a:ext cx="4898677" cy="97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It sees many pictures of good and bad fabric to understand differences.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869490" y="5980062"/>
            <a:ext cx="5451128" cy="1105346"/>
          </a:xfrm>
          <a:custGeom>
            <a:avLst/>
            <a:gdLst/>
            <a:ahLst/>
            <a:cxnLst/>
            <a:rect r="r" b="b" t="t" l="l"/>
            <a:pathLst>
              <a:path h="1105346" w="5451128">
                <a:moveTo>
                  <a:pt x="0" y="0"/>
                </a:moveTo>
                <a:lnTo>
                  <a:pt x="5451128" y="0"/>
                </a:lnTo>
                <a:lnTo>
                  <a:pt x="5451128" y="1105347"/>
                </a:lnTo>
                <a:lnTo>
                  <a:pt x="0" y="1105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" r="0" b="-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45715" y="7480846"/>
            <a:ext cx="3454599" cy="45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Spotting Mistakes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5715" y="8002191"/>
            <a:ext cx="4898678" cy="97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Then, AI spots mistakes like a puzzle master finding missing pieces!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34" y="9473654"/>
            <a:ext cx="16353532" cy="5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AI can find holes, stains, or uneven colors in fabric. It learns what is normal, then flags anything that is not.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66972" y="1315361"/>
            <a:ext cx="10554057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Textile-Damage Detection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166966"/>
            <a:ext cx="11301259" cy="4695900"/>
          </a:xfrm>
          <a:custGeom>
            <a:avLst/>
            <a:gdLst/>
            <a:ahLst/>
            <a:cxnLst/>
            <a:rect r="r" b="b" t="t" l="l"/>
            <a:pathLst>
              <a:path h="4695900" w="11301259">
                <a:moveTo>
                  <a:pt x="0" y="0"/>
                </a:moveTo>
                <a:lnTo>
                  <a:pt x="11301258" y="0"/>
                </a:lnTo>
                <a:lnTo>
                  <a:pt x="11301258" y="4695899"/>
                </a:lnTo>
                <a:lnTo>
                  <a:pt x="0" y="4695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1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9049" y="132413"/>
            <a:ext cx="8721832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Why Computer Vision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1071" y="3414067"/>
            <a:ext cx="11301259" cy="5071440"/>
          </a:xfrm>
          <a:custGeom>
            <a:avLst/>
            <a:gdLst/>
            <a:ahLst/>
            <a:cxnLst/>
            <a:rect r="r" b="b" t="t" l="l"/>
            <a:pathLst>
              <a:path h="5071440" w="11301259">
                <a:moveTo>
                  <a:pt x="0" y="0"/>
                </a:moveTo>
                <a:lnTo>
                  <a:pt x="11301259" y="0"/>
                </a:lnTo>
                <a:lnTo>
                  <a:pt x="11301259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1033" y="1594325"/>
            <a:ext cx="872180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Why Computer Vision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8421" y="1062752"/>
            <a:ext cx="12673024" cy="28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b="true" sz="5421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Precision Fashi</a:t>
            </a:r>
            <a:r>
              <a:rPr lang="en-US" b="true" sz="5421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on: HOG and KNN for Image Classification</a:t>
            </a:r>
          </a:p>
          <a:p>
            <a:pPr algn="ctr">
              <a:lnSpc>
                <a:spcPts val="758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413068" y="10232757"/>
            <a:ext cx="2421923" cy="578527"/>
            <a:chOff x="0" y="0"/>
            <a:chExt cx="2871008" cy="685800"/>
          </a:xfrm>
        </p:grpSpPr>
        <p:sp>
          <p:nvSpPr>
            <p:cNvPr name="Freeform 5" id="5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98399" y="3568820"/>
            <a:ext cx="671935" cy="671935"/>
            <a:chOff x="0" y="0"/>
            <a:chExt cx="796528" cy="796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783844" cy="783844"/>
            </a:xfrm>
            <a:custGeom>
              <a:avLst/>
              <a:gdLst/>
              <a:ahLst/>
              <a:cxnLst/>
              <a:rect r="r" b="b" t="t" l="l"/>
              <a:pathLst>
                <a:path h="783844" w="783844">
                  <a:moveTo>
                    <a:pt x="0" y="146304"/>
                  </a:moveTo>
                  <a:cubicBezTo>
                    <a:pt x="0" y="65532"/>
                    <a:pt x="65532" y="0"/>
                    <a:pt x="146304" y="0"/>
                  </a:cubicBezTo>
                  <a:lnTo>
                    <a:pt x="637540" y="0"/>
                  </a:lnTo>
                  <a:cubicBezTo>
                    <a:pt x="718312" y="0"/>
                    <a:pt x="783844" y="65532"/>
                    <a:pt x="783844" y="146304"/>
                  </a:cubicBezTo>
                  <a:lnTo>
                    <a:pt x="783844" y="637540"/>
                  </a:lnTo>
                  <a:cubicBezTo>
                    <a:pt x="783844" y="718312"/>
                    <a:pt x="718312" y="783844"/>
                    <a:pt x="637540" y="783844"/>
                  </a:cubicBezTo>
                  <a:lnTo>
                    <a:pt x="146304" y="783844"/>
                  </a:lnTo>
                  <a:cubicBezTo>
                    <a:pt x="65532" y="783844"/>
                    <a:pt x="0" y="718312"/>
                    <a:pt x="0" y="637540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6544" cy="796544"/>
            </a:xfrm>
            <a:custGeom>
              <a:avLst/>
              <a:gdLst/>
              <a:ahLst/>
              <a:cxnLst/>
              <a:rect r="r" b="b" t="t" l="l"/>
              <a:pathLst>
                <a:path h="796544" w="796544">
                  <a:moveTo>
                    <a:pt x="0" y="152654"/>
                  </a:moveTo>
                  <a:cubicBezTo>
                    <a:pt x="0" y="68326"/>
                    <a:pt x="68326" y="0"/>
                    <a:pt x="152654" y="0"/>
                  </a:cubicBezTo>
                  <a:lnTo>
                    <a:pt x="643890" y="0"/>
                  </a:lnTo>
                  <a:lnTo>
                    <a:pt x="643890" y="6350"/>
                  </a:lnTo>
                  <a:lnTo>
                    <a:pt x="643890" y="0"/>
                  </a:lnTo>
                  <a:cubicBezTo>
                    <a:pt x="728218" y="0"/>
                    <a:pt x="796544" y="68326"/>
                    <a:pt x="796544" y="152654"/>
                  </a:cubicBezTo>
                  <a:lnTo>
                    <a:pt x="790194" y="152654"/>
                  </a:lnTo>
                  <a:lnTo>
                    <a:pt x="796544" y="152654"/>
                  </a:lnTo>
                  <a:lnTo>
                    <a:pt x="796544" y="643890"/>
                  </a:lnTo>
                  <a:lnTo>
                    <a:pt x="790194" y="643890"/>
                  </a:lnTo>
                  <a:lnTo>
                    <a:pt x="796544" y="643890"/>
                  </a:lnTo>
                  <a:cubicBezTo>
                    <a:pt x="796544" y="728218"/>
                    <a:pt x="728218" y="796544"/>
                    <a:pt x="643890" y="796544"/>
                  </a:cubicBezTo>
                  <a:lnTo>
                    <a:pt x="643890" y="790194"/>
                  </a:lnTo>
                  <a:lnTo>
                    <a:pt x="643890" y="796544"/>
                  </a:lnTo>
                  <a:lnTo>
                    <a:pt x="152654" y="796544"/>
                  </a:lnTo>
                  <a:lnTo>
                    <a:pt x="152654" y="790194"/>
                  </a:lnTo>
                  <a:lnTo>
                    <a:pt x="152654" y="796544"/>
                  </a:lnTo>
                  <a:cubicBezTo>
                    <a:pt x="68326" y="796544"/>
                    <a:pt x="0" y="728218"/>
                    <a:pt x="0" y="643890"/>
                  </a:cubicBezTo>
                  <a:lnTo>
                    <a:pt x="0" y="152654"/>
                  </a:lnTo>
                  <a:lnTo>
                    <a:pt x="6350" y="152654"/>
                  </a:lnTo>
                  <a:lnTo>
                    <a:pt x="0" y="152654"/>
                  </a:lnTo>
                  <a:moveTo>
                    <a:pt x="12700" y="152654"/>
                  </a:moveTo>
                  <a:lnTo>
                    <a:pt x="12700" y="643890"/>
                  </a:lnTo>
                  <a:lnTo>
                    <a:pt x="6350" y="643890"/>
                  </a:lnTo>
                  <a:lnTo>
                    <a:pt x="12700" y="643890"/>
                  </a:lnTo>
                  <a:cubicBezTo>
                    <a:pt x="12700" y="721233"/>
                    <a:pt x="75311" y="783844"/>
                    <a:pt x="152654" y="783844"/>
                  </a:cubicBezTo>
                  <a:lnTo>
                    <a:pt x="643890" y="783844"/>
                  </a:lnTo>
                  <a:cubicBezTo>
                    <a:pt x="721233" y="783844"/>
                    <a:pt x="783844" y="721233"/>
                    <a:pt x="783844" y="643890"/>
                  </a:cubicBezTo>
                  <a:lnTo>
                    <a:pt x="783844" y="152654"/>
                  </a:lnTo>
                  <a:cubicBezTo>
                    <a:pt x="783844" y="75311"/>
                    <a:pt x="721106" y="12700"/>
                    <a:pt x="643890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311"/>
                    <a:pt x="12700" y="15265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13988" y="3629334"/>
            <a:ext cx="440759" cy="550906"/>
            <a:chOff x="0" y="0"/>
            <a:chExt cx="522487" cy="65305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22478" cy="653034"/>
            </a:xfrm>
            <a:custGeom>
              <a:avLst/>
              <a:gdLst/>
              <a:ahLst/>
              <a:cxnLst/>
              <a:rect r="r" b="b" t="t" l="l"/>
              <a:pathLst>
                <a:path h="653034" w="522478">
                  <a:moveTo>
                    <a:pt x="0" y="0"/>
                  </a:moveTo>
                  <a:lnTo>
                    <a:pt x="522478" y="0"/>
                  </a:lnTo>
                  <a:lnTo>
                    <a:pt x="522478" y="653034"/>
                  </a:lnTo>
                  <a:lnTo>
                    <a:pt x="0" y="65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1" t="0" r="-242" b="-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058761" y="3665593"/>
            <a:ext cx="3673377" cy="44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882" b="true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8761" y="4224667"/>
            <a:ext cx="4922080" cy="318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Classify fashion images with high accuracy. We leverage Histogram of Oriented Gradients (HOG) for feature extraction. K-Nearest Neighbor (KNN) handles the classification. It performs well even on small datasets.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78587" y="3511366"/>
            <a:ext cx="671935" cy="671935"/>
            <a:chOff x="0" y="0"/>
            <a:chExt cx="796528" cy="7965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83844" cy="783844"/>
            </a:xfrm>
            <a:custGeom>
              <a:avLst/>
              <a:gdLst/>
              <a:ahLst/>
              <a:cxnLst/>
              <a:rect r="r" b="b" t="t" l="l"/>
              <a:pathLst>
                <a:path h="783844" w="783844">
                  <a:moveTo>
                    <a:pt x="0" y="146304"/>
                  </a:moveTo>
                  <a:cubicBezTo>
                    <a:pt x="0" y="65532"/>
                    <a:pt x="65532" y="0"/>
                    <a:pt x="146304" y="0"/>
                  </a:cubicBezTo>
                  <a:lnTo>
                    <a:pt x="637540" y="0"/>
                  </a:lnTo>
                  <a:cubicBezTo>
                    <a:pt x="718312" y="0"/>
                    <a:pt x="783844" y="65532"/>
                    <a:pt x="783844" y="146304"/>
                  </a:cubicBezTo>
                  <a:lnTo>
                    <a:pt x="783844" y="637540"/>
                  </a:lnTo>
                  <a:cubicBezTo>
                    <a:pt x="783844" y="718312"/>
                    <a:pt x="718312" y="783844"/>
                    <a:pt x="637540" y="783844"/>
                  </a:cubicBezTo>
                  <a:lnTo>
                    <a:pt x="146304" y="783844"/>
                  </a:lnTo>
                  <a:cubicBezTo>
                    <a:pt x="65532" y="783844"/>
                    <a:pt x="0" y="718312"/>
                    <a:pt x="0" y="637540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544" cy="796544"/>
            </a:xfrm>
            <a:custGeom>
              <a:avLst/>
              <a:gdLst/>
              <a:ahLst/>
              <a:cxnLst/>
              <a:rect r="r" b="b" t="t" l="l"/>
              <a:pathLst>
                <a:path h="796544" w="796544">
                  <a:moveTo>
                    <a:pt x="0" y="152654"/>
                  </a:moveTo>
                  <a:cubicBezTo>
                    <a:pt x="0" y="68326"/>
                    <a:pt x="68326" y="0"/>
                    <a:pt x="152654" y="0"/>
                  </a:cubicBezTo>
                  <a:lnTo>
                    <a:pt x="643890" y="0"/>
                  </a:lnTo>
                  <a:lnTo>
                    <a:pt x="643890" y="6350"/>
                  </a:lnTo>
                  <a:lnTo>
                    <a:pt x="643890" y="0"/>
                  </a:lnTo>
                  <a:cubicBezTo>
                    <a:pt x="728218" y="0"/>
                    <a:pt x="796544" y="68326"/>
                    <a:pt x="796544" y="152654"/>
                  </a:cubicBezTo>
                  <a:lnTo>
                    <a:pt x="790194" y="152654"/>
                  </a:lnTo>
                  <a:lnTo>
                    <a:pt x="796544" y="152654"/>
                  </a:lnTo>
                  <a:lnTo>
                    <a:pt x="796544" y="643890"/>
                  </a:lnTo>
                  <a:lnTo>
                    <a:pt x="790194" y="643890"/>
                  </a:lnTo>
                  <a:lnTo>
                    <a:pt x="796544" y="643890"/>
                  </a:lnTo>
                  <a:cubicBezTo>
                    <a:pt x="796544" y="728218"/>
                    <a:pt x="728218" y="796544"/>
                    <a:pt x="643890" y="796544"/>
                  </a:cubicBezTo>
                  <a:lnTo>
                    <a:pt x="643890" y="790194"/>
                  </a:lnTo>
                  <a:lnTo>
                    <a:pt x="643890" y="796544"/>
                  </a:lnTo>
                  <a:lnTo>
                    <a:pt x="152654" y="796544"/>
                  </a:lnTo>
                  <a:lnTo>
                    <a:pt x="152654" y="790194"/>
                  </a:lnTo>
                  <a:lnTo>
                    <a:pt x="152654" y="796544"/>
                  </a:lnTo>
                  <a:cubicBezTo>
                    <a:pt x="68326" y="796544"/>
                    <a:pt x="0" y="728218"/>
                    <a:pt x="0" y="643890"/>
                  </a:cubicBezTo>
                  <a:lnTo>
                    <a:pt x="0" y="152654"/>
                  </a:lnTo>
                  <a:lnTo>
                    <a:pt x="6350" y="152654"/>
                  </a:lnTo>
                  <a:lnTo>
                    <a:pt x="0" y="152654"/>
                  </a:lnTo>
                  <a:moveTo>
                    <a:pt x="12700" y="152654"/>
                  </a:moveTo>
                  <a:lnTo>
                    <a:pt x="12700" y="643890"/>
                  </a:lnTo>
                  <a:lnTo>
                    <a:pt x="6350" y="643890"/>
                  </a:lnTo>
                  <a:lnTo>
                    <a:pt x="12700" y="643890"/>
                  </a:lnTo>
                  <a:cubicBezTo>
                    <a:pt x="12700" y="721233"/>
                    <a:pt x="75311" y="783844"/>
                    <a:pt x="152654" y="783844"/>
                  </a:cubicBezTo>
                  <a:lnTo>
                    <a:pt x="643890" y="783844"/>
                  </a:lnTo>
                  <a:cubicBezTo>
                    <a:pt x="721233" y="783844"/>
                    <a:pt x="783844" y="721233"/>
                    <a:pt x="783844" y="643890"/>
                  </a:cubicBezTo>
                  <a:lnTo>
                    <a:pt x="783844" y="152654"/>
                  </a:lnTo>
                  <a:cubicBezTo>
                    <a:pt x="783844" y="75311"/>
                    <a:pt x="721106" y="12700"/>
                    <a:pt x="643890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311"/>
                    <a:pt x="12700" y="15265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894174" y="3571880"/>
            <a:ext cx="440759" cy="550906"/>
            <a:chOff x="0" y="0"/>
            <a:chExt cx="522487" cy="65305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22478" cy="653034"/>
            </a:xfrm>
            <a:custGeom>
              <a:avLst/>
              <a:gdLst/>
              <a:ahLst/>
              <a:cxnLst/>
              <a:rect r="r" b="b" t="t" l="l"/>
              <a:pathLst>
                <a:path h="653034" w="522478">
                  <a:moveTo>
                    <a:pt x="0" y="0"/>
                  </a:moveTo>
                  <a:lnTo>
                    <a:pt x="522478" y="0"/>
                  </a:lnTo>
                  <a:lnTo>
                    <a:pt x="522478" y="653034"/>
                  </a:lnTo>
                  <a:lnTo>
                    <a:pt x="0" y="65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1" t="0" r="-242" b="-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38947" y="3608139"/>
            <a:ext cx="3673377" cy="44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882" b="true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HOG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38947" y="4167213"/>
            <a:ext cx="5193014" cy="180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Extract rich descriptive features from images. This captures object shape and appearance. It focuses on gradient orientation and magnitude.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098399" y="7714091"/>
            <a:ext cx="671935" cy="671935"/>
            <a:chOff x="0" y="0"/>
            <a:chExt cx="796528" cy="7965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83844" cy="783844"/>
            </a:xfrm>
            <a:custGeom>
              <a:avLst/>
              <a:gdLst/>
              <a:ahLst/>
              <a:cxnLst/>
              <a:rect r="r" b="b" t="t" l="l"/>
              <a:pathLst>
                <a:path h="783844" w="783844">
                  <a:moveTo>
                    <a:pt x="0" y="146304"/>
                  </a:moveTo>
                  <a:cubicBezTo>
                    <a:pt x="0" y="65532"/>
                    <a:pt x="65532" y="0"/>
                    <a:pt x="146304" y="0"/>
                  </a:cubicBezTo>
                  <a:lnTo>
                    <a:pt x="637540" y="0"/>
                  </a:lnTo>
                  <a:cubicBezTo>
                    <a:pt x="718312" y="0"/>
                    <a:pt x="783844" y="65532"/>
                    <a:pt x="783844" y="146304"/>
                  </a:cubicBezTo>
                  <a:lnTo>
                    <a:pt x="783844" y="637540"/>
                  </a:lnTo>
                  <a:cubicBezTo>
                    <a:pt x="783844" y="718312"/>
                    <a:pt x="718312" y="783844"/>
                    <a:pt x="637540" y="783844"/>
                  </a:cubicBezTo>
                  <a:lnTo>
                    <a:pt x="146304" y="783844"/>
                  </a:lnTo>
                  <a:cubicBezTo>
                    <a:pt x="65532" y="783844"/>
                    <a:pt x="0" y="718312"/>
                    <a:pt x="0" y="637540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6544" cy="796544"/>
            </a:xfrm>
            <a:custGeom>
              <a:avLst/>
              <a:gdLst/>
              <a:ahLst/>
              <a:cxnLst/>
              <a:rect r="r" b="b" t="t" l="l"/>
              <a:pathLst>
                <a:path h="796544" w="796544">
                  <a:moveTo>
                    <a:pt x="0" y="152654"/>
                  </a:moveTo>
                  <a:cubicBezTo>
                    <a:pt x="0" y="68326"/>
                    <a:pt x="68326" y="0"/>
                    <a:pt x="152654" y="0"/>
                  </a:cubicBezTo>
                  <a:lnTo>
                    <a:pt x="643890" y="0"/>
                  </a:lnTo>
                  <a:lnTo>
                    <a:pt x="643890" y="6350"/>
                  </a:lnTo>
                  <a:lnTo>
                    <a:pt x="643890" y="0"/>
                  </a:lnTo>
                  <a:cubicBezTo>
                    <a:pt x="728218" y="0"/>
                    <a:pt x="796544" y="68326"/>
                    <a:pt x="796544" y="152654"/>
                  </a:cubicBezTo>
                  <a:lnTo>
                    <a:pt x="790194" y="152654"/>
                  </a:lnTo>
                  <a:lnTo>
                    <a:pt x="796544" y="152654"/>
                  </a:lnTo>
                  <a:lnTo>
                    <a:pt x="796544" y="643890"/>
                  </a:lnTo>
                  <a:lnTo>
                    <a:pt x="790194" y="643890"/>
                  </a:lnTo>
                  <a:lnTo>
                    <a:pt x="796544" y="643890"/>
                  </a:lnTo>
                  <a:cubicBezTo>
                    <a:pt x="796544" y="728218"/>
                    <a:pt x="728218" y="796544"/>
                    <a:pt x="643890" y="796544"/>
                  </a:cubicBezTo>
                  <a:lnTo>
                    <a:pt x="643890" y="790194"/>
                  </a:lnTo>
                  <a:lnTo>
                    <a:pt x="643890" y="796544"/>
                  </a:lnTo>
                  <a:lnTo>
                    <a:pt x="152654" y="796544"/>
                  </a:lnTo>
                  <a:lnTo>
                    <a:pt x="152654" y="790194"/>
                  </a:lnTo>
                  <a:lnTo>
                    <a:pt x="152654" y="796544"/>
                  </a:lnTo>
                  <a:cubicBezTo>
                    <a:pt x="68326" y="796544"/>
                    <a:pt x="0" y="728218"/>
                    <a:pt x="0" y="643890"/>
                  </a:cubicBezTo>
                  <a:lnTo>
                    <a:pt x="0" y="152654"/>
                  </a:lnTo>
                  <a:lnTo>
                    <a:pt x="6350" y="152654"/>
                  </a:lnTo>
                  <a:lnTo>
                    <a:pt x="0" y="152654"/>
                  </a:lnTo>
                  <a:moveTo>
                    <a:pt x="12700" y="152654"/>
                  </a:moveTo>
                  <a:lnTo>
                    <a:pt x="12700" y="643890"/>
                  </a:lnTo>
                  <a:lnTo>
                    <a:pt x="6350" y="643890"/>
                  </a:lnTo>
                  <a:lnTo>
                    <a:pt x="12700" y="643890"/>
                  </a:lnTo>
                  <a:cubicBezTo>
                    <a:pt x="12700" y="721233"/>
                    <a:pt x="75311" y="783844"/>
                    <a:pt x="152654" y="783844"/>
                  </a:cubicBezTo>
                  <a:lnTo>
                    <a:pt x="643890" y="783844"/>
                  </a:lnTo>
                  <a:cubicBezTo>
                    <a:pt x="721233" y="783844"/>
                    <a:pt x="783844" y="721233"/>
                    <a:pt x="783844" y="643890"/>
                  </a:cubicBezTo>
                  <a:lnTo>
                    <a:pt x="783844" y="152654"/>
                  </a:lnTo>
                  <a:cubicBezTo>
                    <a:pt x="783844" y="75311"/>
                    <a:pt x="721106" y="12700"/>
                    <a:pt x="643890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311"/>
                    <a:pt x="12700" y="15265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213988" y="7774605"/>
            <a:ext cx="440759" cy="550906"/>
            <a:chOff x="0" y="0"/>
            <a:chExt cx="522487" cy="653058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22478" cy="653034"/>
            </a:xfrm>
            <a:custGeom>
              <a:avLst/>
              <a:gdLst/>
              <a:ahLst/>
              <a:cxnLst/>
              <a:rect r="r" b="b" t="t" l="l"/>
              <a:pathLst>
                <a:path h="653034" w="522478">
                  <a:moveTo>
                    <a:pt x="0" y="0"/>
                  </a:moveTo>
                  <a:lnTo>
                    <a:pt x="522478" y="0"/>
                  </a:lnTo>
                  <a:lnTo>
                    <a:pt x="522478" y="653034"/>
                  </a:lnTo>
                  <a:lnTo>
                    <a:pt x="0" y="65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41" t="0" r="-242" b="-3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058761" y="7810863"/>
            <a:ext cx="3673377" cy="44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882" b="true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KNN Classification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58761" y="8369938"/>
            <a:ext cx="9844160" cy="149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Utilize K-Nearest Neighbors for robust classification. It finds the closest training examples. This determines the class of a new data point.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396630" y="10233283"/>
            <a:ext cx="2422712" cy="577475"/>
            <a:chOff x="0" y="0"/>
            <a:chExt cx="2871943" cy="6845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541" y="10541"/>
              <a:ext cx="2850769" cy="663448"/>
            </a:xfrm>
            <a:custGeom>
              <a:avLst/>
              <a:gdLst/>
              <a:ahLst/>
              <a:cxnLst/>
              <a:rect r="r" b="b" t="t" l="l"/>
              <a:pathLst>
                <a:path h="663448" w="2850769">
                  <a:moveTo>
                    <a:pt x="0" y="0"/>
                  </a:moveTo>
                  <a:lnTo>
                    <a:pt x="2850769" y="0"/>
                  </a:lnTo>
                  <a:lnTo>
                    <a:pt x="2850769" y="663448"/>
                  </a:lnTo>
                  <a:lnTo>
                    <a:pt x="0" y="6634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71851" cy="684530"/>
            </a:xfrm>
            <a:custGeom>
              <a:avLst/>
              <a:gdLst/>
              <a:ahLst/>
              <a:cxnLst/>
              <a:rect r="r" b="b" t="t" l="l"/>
              <a:pathLst>
                <a:path h="684530" w="2871851">
                  <a:moveTo>
                    <a:pt x="10541" y="0"/>
                  </a:moveTo>
                  <a:lnTo>
                    <a:pt x="2861310" y="0"/>
                  </a:lnTo>
                  <a:cubicBezTo>
                    <a:pt x="2867152" y="0"/>
                    <a:pt x="2871851" y="4699"/>
                    <a:pt x="2871851" y="10541"/>
                  </a:cubicBezTo>
                  <a:lnTo>
                    <a:pt x="2871851" y="673989"/>
                  </a:lnTo>
                  <a:cubicBezTo>
                    <a:pt x="2871851" y="679831"/>
                    <a:pt x="2867152" y="684530"/>
                    <a:pt x="2861310" y="684530"/>
                  </a:cubicBezTo>
                  <a:lnTo>
                    <a:pt x="10541" y="684530"/>
                  </a:lnTo>
                  <a:cubicBezTo>
                    <a:pt x="4699" y="684530"/>
                    <a:pt x="0" y="679831"/>
                    <a:pt x="0" y="673989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73989"/>
                  </a:lnTo>
                  <a:lnTo>
                    <a:pt x="10541" y="673989"/>
                  </a:lnTo>
                  <a:lnTo>
                    <a:pt x="10541" y="663448"/>
                  </a:lnTo>
                  <a:lnTo>
                    <a:pt x="2861310" y="663448"/>
                  </a:lnTo>
                  <a:lnTo>
                    <a:pt x="2861310" y="673989"/>
                  </a:lnTo>
                  <a:lnTo>
                    <a:pt x="2850769" y="673989"/>
                  </a:lnTo>
                  <a:lnTo>
                    <a:pt x="2850769" y="10541"/>
                  </a:lnTo>
                  <a:lnTo>
                    <a:pt x="2861310" y="10541"/>
                  </a:lnTo>
                  <a:lnTo>
                    <a:pt x="286131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413068" y="10232757"/>
            <a:ext cx="2421923" cy="578527"/>
            <a:chOff x="0" y="0"/>
            <a:chExt cx="2871008" cy="685800"/>
          </a:xfrm>
        </p:grpSpPr>
        <p:sp>
          <p:nvSpPr>
            <p:cNvPr name="Freeform 4" id="4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96630" y="10233283"/>
            <a:ext cx="2422712" cy="577475"/>
            <a:chOff x="0" y="0"/>
            <a:chExt cx="2871943" cy="6845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541" y="10541"/>
              <a:ext cx="2850769" cy="663448"/>
            </a:xfrm>
            <a:custGeom>
              <a:avLst/>
              <a:gdLst/>
              <a:ahLst/>
              <a:cxnLst/>
              <a:rect r="r" b="b" t="t" l="l"/>
              <a:pathLst>
                <a:path h="663448" w="2850769">
                  <a:moveTo>
                    <a:pt x="0" y="0"/>
                  </a:moveTo>
                  <a:lnTo>
                    <a:pt x="2850769" y="0"/>
                  </a:lnTo>
                  <a:lnTo>
                    <a:pt x="2850769" y="663448"/>
                  </a:lnTo>
                  <a:lnTo>
                    <a:pt x="0" y="6634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1851" cy="684530"/>
            </a:xfrm>
            <a:custGeom>
              <a:avLst/>
              <a:gdLst/>
              <a:ahLst/>
              <a:cxnLst/>
              <a:rect r="r" b="b" t="t" l="l"/>
              <a:pathLst>
                <a:path h="684530" w="2871851">
                  <a:moveTo>
                    <a:pt x="10541" y="0"/>
                  </a:moveTo>
                  <a:lnTo>
                    <a:pt x="2861310" y="0"/>
                  </a:lnTo>
                  <a:cubicBezTo>
                    <a:pt x="2867152" y="0"/>
                    <a:pt x="2871851" y="4699"/>
                    <a:pt x="2871851" y="10541"/>
                  </a:cubicBezTo>
                  <a:lnTo>
                    <a:pt x="2871851" y="673989"/>
                  </a:lnTo>
                  <a:cubicBezTo>
                    <a:pt x="2871851" y="679831"/>
                    <a:pt x="2867152" y="684530"/>
                    <a:pt x="2861310" y="684530"/>
                  </a:cubicBezTo>
                  <a:lnTo>
                    <a:pt x="10541" y="684530"/>
                  </a:lnTo>
                  <a:cubicBezTo>
                    <a:pt x="4699" y="684530"/>
                    <a:pt x="0" y="679831"/>
                    <a:pt x="0" y="673989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73989"/>
                  </a:lnTo>
                  <a:lnTo>
                    <a:pt x="10541" y="673989"/>
                  </a:lnTo>
                  <a:lnTo>
                    <a:pt x="10541" y="663448"/>
                  </a:lnTo>
                  <a:lnTo>
                    <a:pt x="2861310" y="663448"/>
                  </a:lnTo>
                  <a:lnTo>
                    <a:pt x="2861310" y="673989"/>
                  </a:lnTo>
                  <a:lnTo>
                    <a:pt x="2850769" y="673989"/>
                  </a:lnTo>
                  <a:lnTo>
                    <a:pt x="2850769" y="10541"/>
                  </a:lnTo>
                  <a:lnTo>
                    <a:pt x="2861310" y="10541"/>
                  </a:lnTo>
                  <a:lnTo>
                    <a:pt x="286131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1866" y="1513116"/>
            <a:ext cx="16587434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How AI Helps in Fashion Image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60672"/>
            <a:ext cx="17117900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Automates Product Tagging:</a:t>
            </a:r>
            <a:r>
              <a:rPr lang="en-US" sz="30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AI models classify fashion items (e.g., "Dress", "T-shirt") from images, eliminating manual labeling.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Learns Visual Patterns:</a:t>
            </a:r>
            <a:r>
              <a:rPr lang="en-US" sz="30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Through Histogram of Oriented Gradients (HOG) feature extraction and K-Nearest Neighbors (KNN) classification, the system learns how product types differ visually.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Improves Accuracy and Consistency:</a:t>
            </a:r>
            <a:r>
              <a:rPr lang="en-US" sz="30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AI ensures uniform classification, even on thousands of images, reducing human errors.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Scalable to Larger Systems:</a:t>
            </a:r>
            <a:r>
              <a:rPr lang="en-US" sz="30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This classical AI approach is a foundation for more complex deep learning models (e.g., CNNs), enabling smart search, recommendations, and trend analysis.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413068" y="10232757"/>
            <a:ext cx="2421923" cy="578527"/>
            <a:chOff x="0" y="0"/>
            <a:chExt cx="2871008" cy="685800"/>
          </a:xfrm>
        </p:grpSpPr>
        <p:sp>
          <p:nvSpPr>
            <p:cNvPr name="Freeform 4" id="4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96630" y="10233283"/>
            <a:ext cx="2422712" cy="577475"/>
            <a:chOff x="0" y="0"/>
            <a:chExt cx="2871943" cy="6845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541" y="10541"/>
              <a:ext cx="2850769" cy="663448"/>
            </a:xfrm>
            <a:custGeom>
              <a:avLst/>
              <a:gdLst/>
              <a:ahLst/>
              <a:cxnLst/>
              <a:rect r="r" b="b" t="t" l="l"/>
              <a:pathLst>
                <a:path h="663448" w="2850769">
                  <a:moveTo>
                    <a:pt x="0" y="0"/>
                  </a:moveTo>
                  <a:lnTo>
                    <a:pt x="2850769" y="0"/>
                  </a:lnTo>
                  <a:lnTo>
                    <a:pt x="2850769" y="663448"/>
                  </a:lnTo>
                  <a:lnTo>
                    <a:pt x="0" y="6634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1851" cy="684530"/>
            </a:xfrm>
            <a:custGeom>
              <a:avLst/>
              <a:gdLst/>
              <a:ahLst/>
              <a:cxnLst/>
              <a:rect r="r" b="b" t="t" l="l"/>
              <a:pathLst>
                <a:path h="684530" w="2871851">
                  <a:moveTo>
                    <a:pt x="10541" y="0"/>
                  </a:moveTo>
                  <a:lnTo>
                    <a:pt x="2861310" y="0"/>
                  </a:lnTo>
                  <a:cubicBezTo>
                    <a:pt x="2867152" y="0"/>
                    <a:pt x="2871851" y="4699"/>
                    <a:pt x="2871851" y="10541"/>
                  </a:cubicBezTo>
                  <a:lnTo>
                    <a:pt x="2871851" y="673989"/>
                  </a:lnTo>
                  <a:cubicBezTo>
                    <a:pt x="2871851" y="679831"/>
                    <a:pt x="2867152" y="684530"/>
                    <a:pt x="2861310" y="684530"/>
                  </a:cubicBezTo>
                  <a:lnTo>
                    <a:pt x="10541" y="684530"/>
                  </a:lnTo>
                  <a:cubicBezTo>
                    <a:pt x="4699" y="684530"/>
                    <a:pt x="0" y="679831"/>
                    <a:pt x="0" y="673989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673989"/>
                  </a:lnTo>
                  <a:lnTo>
                    <a:pt x="10541" y="673989"/>
                  </a:lnTo>
                  <a:lnTo>
                    <a:pt x="10541" y="663448"/>
                  </a:lnTo>
                  <a:lnTo>
                    <a:pt x="2861310" y="663448"/>
                  </a:lnTo>
                  <a:lnTo>
                    <a:pt x="2861310" y="673989"/>
                  </a:lnTo>
                  <a:lnTo>
                    <a:pt x="2850769" y="673989"/>
                  </a:lnTo>
                  <a:lnTo>
                    <a:pt x="2850769" y="10541"/>
                  </a:lnTo>
                  <a:lnTo>
                    <a:pt x="2861310" y="10541"/>
                  </a:lnTo>
                  <a:lnTo>
                    <a:pt x="286131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794173" y="1466962"/>
            <a:ext cx="13720911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3A3A3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Training and Evaluating the KNN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6199" y="502990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 Splitting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66730"/>
            <a:ext cx="473154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Divide the dataset into training and test sets. This ensures unbiased model evaluation. Typically 80% for training, 20% for testing.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327279" y="3626904"/>
            <a:ext cx="5706219" cy="5706219"/>
            <a:chOff x="0" y="0"/>
            <a:chExt cx="7608292" cy="760829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000726" y="5871382"/>
            <a:ext cx="424160" cy="530275"/>
            <a:chOff x="0" y="0"/>
            <a:chExt cx="565547" cy="70703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t="0" r="-233" b="-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58700" y="337672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Model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58700" y="3913547"/>
            <a:ext cx="4873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Train the KNN classifier. It uses the extracted HOG feature vectors. The model learns patterns from the training data.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327279" y="3626904"/>
            <a:ext cx="5706219" cy="5706219"/>
            <a:chOff x="0" y="0"/>
            <a:chExt cx="7608292" cy="760829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249346" y="4682542"/>
            <a:ext cx="424160" cy="530275"/>
            <a:chOff x="0" y="0"/>
            <a:chExt cx="565547" cy="70703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t="0" r="-233" b="-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58700" y="6229462"/>
            <a:ext cx="419606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Performance Evaluation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6766284"/>
            <a:ext cx="4873526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Achieve around 98% accuracy. Validate through confusion matrices. Classification reports provide detailed metrics. This ensures reliable performance assessment.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327279" y="3626904"/>
            <a:ext cx="5706219" cy="5706219"/>
            <a:chOff x="0" y="0"/>
            <a:chExt cx="7608292" cy="760829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654629" y="8090259"/>
            <a:ext cx="424160" cy="530275"/>
            <a:chOff x="0" y="0"/>
            <a:chExt cx="565547" cy="707033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t="0" r="-233" b="-3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2720" y="1347057"/>
            <a:ext cx="10616904" cy="194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6200" b="true">
                <a:solidFill>
                  <a:srgbClr val="3A3A3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Why HOG-KNN is a Game Changer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467231" y="4393666"/>
            <a:ext cx="10105430" cy="5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98%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02746" y="5140038"/>
            <a:ext cx="2365325" cy="3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67231" y="5501393"/>
            <a:ext cx="10105430" cy="35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High classification accuracy achieved. Validated across diverse fashion items.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67231" y="6628022"/>
            <a:ext cx="10105430" cy="5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2746" y="7374396"/>
            <a:ext cx="2365325" cy="30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Interpretability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67231" y="7735751"/>
            <a:ext cx="10105430" cy="35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Lightweight and easily interpretable solution. HOG features are visually intuitive.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49801" y="4393666"/>
            <a:ext cx="10105430" cy="5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500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19779" y="5140038"/>
            <a:ext cx="2365325" cy="30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Small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49801" y="5501393"/>
            <a:ext cx="10105430" cy="35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Especially suitable for small image datasets. Avoids complex deep learning models.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49801" y="6628022"/>
            <a:ext cx="10105430" cy="5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100%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19779" y="7374394"/>
            <a:ext cx="2365325" cy="30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Extendability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49801" y="7735749"/>
            <a:ext cx="10105430" cy="35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Easily extendable to other datasets. Adaptable to various image classification tasks.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400" y="114640"/>
            <a:ext cx="3311258" cy="1496444"/>
          </a:xfrm>
          <a:custGeom>
            <a:avLst/>
            <a:gdLst/>
            <a:ahLst/>
            <a:cxnLst/>
            <a:rect r="r" b="b" t="t" l="l"/>
            <a:pathLst>
              <a:path h="1496444" w="3311258">
                <a:moveTo>
                  <a:pt x="0" y="0"/>
                </a:moveTo>
                <a:lnTo>
                  <a:pt x="3311258" y="0"/>
                </a:lnTo>
                <a:lnTo>
                  <a:pt x="3311258" y="1496444"/>
                </a:lnTo>
                <a:lnTo>
                  <a:pt x="0" y="149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05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55219">
            <a:off x="2259108" y="3298861"/>
            <a:ext cx="14095633" cy="3086100"/>
            <a:chOff x="0" y="0"/>
            <a:chExt cx="371243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12430" cy="812800"/>
            </a:xfrm>
            <a:custGeom>
              <a:avLst/>
              <a:gdLst/>
              <a:ahLst/>
              <a:cxnLst/>
              <a:rect r="r" b="b" t="t" l="l"/>
              <a:pathLst>
                <a:path h="812800" w="3712430">
                  <a:moveTo>
                    <a:pt x="28011" y="0"/>
                  </a:moveTo>
                  <a:lnTo>
                    <a:pt x="3684419" y="0"/>
                  </a:lnTo>
                  <a:cubicBezTo>
                    <a:pt x="3699889" y="0"/>
                    <a:pt x="3712430" y="12541"/>
                    <a:pt x="3712430" y="28011"/>
                  </a:cubicBezTo>
                  <a:lnTo>
                    <a:pt x="3712430" y="784789"/>
                  </a:lnTo>
                  <a:cubicBezTo>
                    <a:pt x="3712430" y="800259"/>
                    <a:pt x="3699889" y="812800"/>
                    <a:pt x="3684419" y="812800"/>
                  </a:cubicBezTo>
                  <a:lnTo>
                    <a:pt x="28011" y="812800"/>
                  </a:lnTo>
                  <a:cubicBezTo>
                    <a:pt x="12541" y="812800"/>
                    <a:pt x="0" y="800259"/>
                    <a:pt x="0" y="784789"/>
                  </a:cubicBezTo>
                  <a:lnTo>
                    <a:pt x="0" y="28011"/>
                  </a:lnTo>
                  <a:cubicBezTo>
                    <a:pt x="0" y="12541"/>
                    <a:pt x="12541" y="0"/>
                    <a:pt x="28011" y="0"/>
                  </a:cubicBezTo>
                  <a:close/>
                </a:path>
              </a:pathLst>
            </a:custGeom>
            <a:solidFill>
              <a:srgbClr val="F2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71243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820384">
            <a:off x="2657159" y="3269023"/>
            <a:ext cx="12693201" cy="288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98"/>
              </a:lnSpc>
            </a:pPr>
            <a:r>
              <a:rPr lang="en-US" b="true" sz="1685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3394" y="9603960"/>
            <a:ext cx="3121208" cy="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i="true" spc="17">
                <a:solidFill>
                  <a:srgbClr val="422C75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1176" y="3818036"/>
            <a:ext cx="38100" cy="4626025"/>
            <a:chOff x="0" y="0"/>
            <a:chExt cx="50800" cy="6168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800" cy="6168009"/>
            </a:xfrm>
            <a:custGeom>
              <a:avLst/>
              <a:gdLst/>
              <a:ahLst/>
              <a:cxnLst/>
              <a:rect r="r" b="b" t="t" l="l"/>
              <a:pathLst>
                <a:path h="616800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142609"/>
                  </a:lnTo>
                  <a:cubicBezTo>
                    <a:pt x="50800" y="6156579"/>
                    <a:pt x="39370" y="6168009"/>
                    <a:pt x="25400" y="6168009"/>
                  </a:cubicBezTo>
                  <a:cubicBezTo>
                    <a:pt x="11430" y="6168009"/>
                    <a:pt x="0" y="6156579"/>
                    <a:pt x="0" y="614260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92015" y="4117924"/>
            <a:ext cx="850553" cy="38100"/>
            <a:chOff x="0" y="0"/>
            <a:chExt cx="1134070" cy="5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7475" y="3813274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2015" y="5848944"/>
            <a:ext cx="850553" cy="38100"/>
            <a:chOff x="0" y="0"/>
            <a:chExt cx="113407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7475" y="5544292"/>
            <a:ext cx="647402" cy="647403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92015" y="7579964"/>
            <a:ext cx="850553" cy="38100"/>
            <a:chOff x="0" y="0"/>
            <a:chExt cx="1134070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475" y="7275312"/>
            <a:ext cx="647402" cy="647403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954075" y="3818036"/>
            <a:ext cx="6130686" cy="6014464"/>
          </a:xfrm>
          <a:custGeom>
            <a:avLst/>
            <a:gdLst/>
            <a:ahLst/>
            <a:cxnLst/>
            <a:rect r="r" b="b" t="t" l="l"/>
            <a:pathLst>
              <a:path h="6014464" w="6130686">
                <a:moveTo>
                  <a:pt x="0" y="0"/>
                </a:moveTo>
                <a:lnTo>
                  <a:pt x="6130686" y="0"/>
                </a:lnTo>
                <a:lnTo>
                  <a:pt x="6130686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866972" y="1315361"/>
            <a:ext cx="10554057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Textile-Damage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7291" y="2653306"/>
            <a:ext cx="15344783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AI to the Rescue: Finding Textile Troubles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8575" y="3918793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8764" y="389631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AI Cameras Watch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28764" y="4423617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Factories use AI cameras to check fabric as it's made.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8575" y="5649812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28764" y="562733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Pictures are Taken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28764" y="6154637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AI camera takes a picture of the fabric.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8575" y="7380832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28764" y="7358359"/>
            <a:ext cx="356264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AI Checks Every Inch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28764" y="7885657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AI quickly looks for issues and doesn't get tired!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238" y="865822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It's like having a superhero inspector watching every thread, making sure nothing is missed. This helps production stay efficient.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6972" y="1315361"/>
            <a:ext cx="10554057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Textile-Damage Detection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129" y="3180673"/>
            <a:ext cx="7262025" cy="10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Source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Roboflow (textile-defect-ig0ek dataset)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Split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 - Training: `train/images/`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 - Validation: `valid/images/`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 - Testing: `test/images/`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Class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Single class ('0' - defect)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Format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YOLO format annotations</a:t>
            </a: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Visualization of predictions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Performance metrics and graphs</a:t>
            </a: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5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Would you like me to provide more specific details about any of these aspects?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457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Dataset Information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29514" y="3476446"/>
            <a:ext cx="5816203" cy="1046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1.</a:t>
            </a:r>
            <a:r>
              <a:rPr lang="en-US" b="true" sz="2060" strike="noStrike" u="non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 Training Parameters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Batch size: 8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Epochs: 100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Image size: 640x640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Learning rate: Auto (AdamW optimizer)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Augmentation: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Mosaic: 0.5 probability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Mixup: Disabled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Copy-paste: Disabled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2. Model Parameters: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Confidence threshold: 0.25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IoU threshold: 0.7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Max detections: 300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5. Model saving and evaluation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### Output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Trained model saved as 'textile_defect_model.pt'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Training logs and metrics in 'runs/train/'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1155" y="28457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Model Details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65810" y="28457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Parameters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8603" y="3873696"/>
            <a:ext cx="4784884" cy="291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</a:t>
            </a:r>
            <a:r>
              <a:rPr lang="en-US" b="true" sz="2060" strike="noStrike" u="non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 Base Model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YOLOv8-nano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b="true" sz="2060" strike="noStrike" u="non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Input size: 640x640 pixels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Number of classes: 1 (defect detection)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Backbone: CSPDarknet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Neck: PANet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Head: Detection head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2647" y="6304308"/>
            <a:ext cx="7156647" cy="1057582"/>
          </a:xfrm>
          <a:custGeom>
            <a:avLst/>
            <a:gdLst/>
            <a:ahLst/>
            <a:cxnLst/>
            <a:rect r="r" b="b" t="t" l="l"/>
            <a:pathLst>
              <a:path h="1057582" w="7156647">
                <a:moveTo>
                  <a:pt x="0" y="0"/>
                </a:moveTo>
                <a:lnTo>
                  <a:pt x="7156647" y="0"/>
                </a:lnTo>
                <a:lnTo>
                  <a:pt x="7156647" y="1057582"/>
                </a:lnTo>
                <a:lnTo>
                  <a:pt x="0" y="1057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6972" y="1315361"/>
            <a:ext cx="10554057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Textile-Damage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7277" y="3873696"/>
            <a:ext cx="7262025" cy="501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Task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 Object Detection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Output: 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Bounding boxes around defects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Confidence scores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Class predictions</a:t>
            </a:r>
          </a:p>
          <a:p>
            <a:pPr algn="l">
              <a:lnSpc>
                <a:spcPts val="3354"/>
              </a:lnSpc>
            </a:pP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Metrics</a:t>
            </a: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mAP50 (mean Average Precision at IoU 0.5)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Precision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Recall</a:t>
            </a:r>
          </a:p>
          <a:p>
            <a:pPr algn="l">
              <a:lnSpc>
                <a:spcPts val="3354"/>
              </a:lnSpc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- F1-score</a:t>
            </a:r>
          </a:p>
          <a:p>
            <a:pPr algn="l">
              <a:lnSpc>
                <a:spcPts val="335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45710"/>
            <a:ext cx="420928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What We’re Predicting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7629" y="3864171"/>
            <a:ext cx="4841119" cy="291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Trained model saved as 'textile_defect_model.pt'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Training logs and metrics in 'runs/train/'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Visualization of predictions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Performance metrics and graphs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68603" y="28457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Performance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5810" y="28457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8603" y="3873696"/>
            <a:ext cx="5178028" cy="668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l-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processing capability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High detection accuracy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Low false positive rate</a:t>
            </a:r>
          </a:p>
          <a:p>
            <a:pPr algn="l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- Fast inference speed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1. Data preprocessing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2. Model initialization with pretrained weights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3. Training with early stopping (patience: 50)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4. Validation on separate dataset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5. Model saving and evaluation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00553" y="6285258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Training 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005" y="2608767"/>
            <a:ext cx="16569295" cy="6917681"/>
          </a:xfrm>
          <a:custGeom>
            <a:avLst/>
            <a:gdLst/>
            <a:ahLst/>
            <a:cxnLst/>
            <a:rect r="r" b="b" t="t" l="l"/>
            <a:pathLst>
              <a:path h="6917681" w="16569295">
                <a:moveTo>
                  <a:pt x="0" y="0"/>
                </a:moveTo>
                <a:lnTo>
                  <a:pt x="16569295" y="0"/>
                </a:lnTo>
                <a:lnTo>
                  <a:pt x="16569295" y="6917681"/>
                </a:lnTo>
                <a:lnTo>
                  <a:pt x="0" y="691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4605" y="1288424"/>
            <a:ext cx="933200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68433"/>
            <a:ext cx="16064859" cy="6606673"/>
          </a:xfrm>
          <a:custGeom>
            <a:avLst/>
            <a:gdLst/>
            <a:ahLst/>
            <a:cxnLst/>
            <a:rect r="r" b="b" t="t" l="l"/>
            <a:pathLst>
              <a:path h="6606673" w="16064859">
                <a:moveTo>
                  <a:pt x="0" y="0"/>
                </a:moveTo>
                <a:lnTo>
                  <a:pt x="16064859" y="0"/>
                </a:lnTo>
                <a:lnTo>
                  <a:pt x="16064859" y="6606673"/>
                </a:lnTo>
                <a:lnTo>
                  <a:pt x="0" y="660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966" y="1473153"/>
            <a:ext cx="933200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88490"/>
            <a:ext cx="16087342" cy="4946858"/>
          </a:xfrm>
          <a:custGeom>
            <a:avLst/>
            <a:gdLst/>
            <a:ahLst/>
            <a:cxnLst/>
            <a:rect r="r" b="b" t="t" l="l"/>
            <a:pathLst>
              <a:path h="4946858" w="16087342">
                <a:moveTo>
                  <a:pt x="0" y="0"/>
                </a:moveTo>
                <a:lnTo>
                  <a:pt x="16087342" y="0"/>
                </a:lnTo>
                <a:lnTo>
                  <a:pt x="16087342" y="4946858"/>
                </a:lnTo>
                <a:lnTo>
                  <a:pt x="0" y="494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3750" y="2102650"/>
            <a:ext cx="933200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3750" y="2102650"/>
            <a:ext cx="933200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402492"/>
            <a:ext cx="18288000" cy="632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true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 Overview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</a:t>
            </a:r>
            <a:r>
              <a:rPr lang="en-US" sz="43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Columns in Dataset:</a:t>
            </a:r>
          </a:p>
          <a:p>
            <a:pPr algn="l" marL="928381" indent="-464190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DATE → Date of sale</a:t>
            </a:r>
          </a:p>
          <a:p>
            <a:pPr algn="l" marL="928381" indent="-464190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 → Unit price (₹ per kg)</a:t>
            </a:r>
          </a:p>
          <a:p>
            <a:pPr algn="l" marL="928381" indent="-464190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PFco_Code → Fabric/Product code (categorical)</a:t>
            </a:r>
          </a:p>
          <a:p>
            <a:pPr algn="l" marL="928381" indent="-464190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Total_values → Total transaction value (₹)</a:t>
            </a:r>
          </a:p>
          <a:p>
            <a:pPr algn="l" marL="928381" indent="-464190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QUANTITIES_Kgs → Quantity sold (Target Variable)</a:t>
            </a:r>
          </a:p>
          <a:p>
            <a:pPr algn="l">
              <a:lnSpc>
                <a:spcPts val="60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DAGp3dswDaA</dc:identifier>
  <dcterms:modified xsi:type="dcterms:W3CDTF">2011-08-01T06:04:30Z</dcterms:modified>
  <cp:revision>1</cp:revision>
  <dc:title>Final Combined PPT - Garment Industry</dc:title>
</cp:coreProperties>
</file>